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74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0" r:id="rId18"/>
    <p:sldId id="273" r:id="rId19"/>
    <p:sldId id="272" r:id="rId2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Fira Sans Extra Condensed SemiBold" panose="020B060402020202020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Fira Sans Extra Condense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C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c00f6a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c00f6a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8b782381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8b782381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e8b78238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e8b78238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ab1c9193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ab1c9193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b1c9193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ab1c9193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ab1c919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ab1c9193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8b782381_0_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8b782381_0_1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ab1c9193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ab1c9193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aa3cecf5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aa3cecf5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e8b782381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e8b782381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9f879f5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9f879f50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aa3cecf5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aa3cecf5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aa3cecf5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aa3cecf5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aa3cecf5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aa3cecf5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b1c9193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b1c9193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gi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gif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web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5210948" y="1707363"/>
            <a:ext cx="3312324" cy="1493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3" name="Google Shape;53;p13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5" name="Google Shape;55;p13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56" name="Google Shape;56;p13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59" name="Google Shape;59;p13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60;p13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1" name="Google Shape;61;p13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2" name="Google Shape;62;p13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63;p13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65" name="Google Shape;65;p13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" name="Google Shape;66;p13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68" name="Google Shape;68;p13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69;p13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1" name="Google Shape;71;p13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" name="Google Shape;72;p13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13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4" name="Google Shape;74;p13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75;p13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13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77" name="Google Shape;77;p13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78;p13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3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0" name="Google Shape;80;p13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4" y="1960989"/>
            <a:ext cx="911725" cy="9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5210649" y="278025"/>
            <a:ext cx="331262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Civil Engineering Informatics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Intake:42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41296" y="2218535"/>
            <a:ext cx="3185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5400" dirty="0">
                <a:ln w="0"/>
                <a:solidFill>
                  <a:srgbClr val="238CAD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C-ALPHA</a:t>
            </a:r>
            <a:endParaRPr lang="en-US" sz="5400" dirty="0">
              <a:ln w="0"/>
              <a:solidFill>
                <a:srgbClr val="238CAD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-alpha">
            <a:hlinkClick r:id="" action="ppaction://media"/>
            <a:extLst>
              <a:ext uri="{FF2B5EF4-FFF2-40B4-BE49-F238E27FC236}">
                <a16:creationId xmlns:a16="http://schemas.microsoft.com/office/drawing/2014/main" id="{1160D660-8542-5AB8-CE22-DF206C3EE3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Cloud 3"/>
          <p:cNvSpPr/>
          <p:nvPr/>
        </p:nvSpPr>
        <p:spPr>
          <a:xfrm>
            <a:off x="7032015" y="4225160"/>
            <a:ext cx="1944414" cy="760686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i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87" y="4225160"/>
            <a:ext cx="762000" cy="76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7795" y="4400551"/>
            <a:ext cx="1108842" cy="40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C-Alpha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965450" y="822675"/>
            <a:ext cx="38826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Used Technologies</a:t>
            </a:r>
            <a:endParaRPr sz="2400" u="sng" dirty="0"/>
          </a:p>
        </p:txBody>
      </p:sp>
      <p:grpSp>
        <p:nvGrpSpPr>
          <p:cNvPr id="184" name="Google Shape;184;p20"/>
          <p:cNvGrpSpPr/>
          <p:nvPr/>
        </p:nvGrpSpPr>
        <p:grpSpPr>
          <a:xfrm>
            <a:off x="396619" y="1961850"/>
            <a:ext cx="1930206" cy="1709075"/>
            <a:chOff x="710275" y="3145300"/>
            <a:chExt cx="1481128" cy="1709075"/>
          </a:xfrm>
        </p:grpSpPr>
        <p:cxnSp>
          <p:nvCxnSpPr>
            <p:cNvPr id="185" name="Google Shape;185;p20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" name="Google Shape;186;p20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Front-End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710275" y="3697275"/>
              <a:ext cx="1481128" cy="11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ra Sans Extra Condensed"/>
                <a:buChar char="●"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HTML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ra Sans Extra Condensed"/>
                <a:buChar char="●"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CSS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ra Sans Extra Condensed"/>
                <a:buChar char="●"/>
              </a:pPr>
              <a:r>
                <a:rPr lang="en" sz="12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JS,JQuery,BOOTSTRAP</a:t>
              </a:r>
              <a:endParaRPr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2693850" y="1961950"/>
            <a:ext cx="1455613" cy="1708937"/>
            <a:chOff x="2277225" y="2783100"/>
            <a:chExt cx="1455613" cy="1708937"/>
          </a:xfrm>
        </p:grpSpPr>
        <p:cxnSp>
          <p:nvCxnSpPr>
            <p:cNvPr id="189" name="Google Shape;189;p20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20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Back-End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2277225" y="3308237"/>
              <a:ext cx="1455600" cy="118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Fira Sans Extra Condensed"/>
                <a:buChar char="●"/>
              </a:pPr>
              <a:r>
                <a:rPr lang="en" sz="12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ASP.NET CORE</a:t>
              </a:r>
              <a:endParaRPr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Fira Sans Extra Condensed"/>
                <a:buChar char="●"/>
              </a:pPr>
              <a:r>
                <a:rPr lang="en" sz="12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ASP.NET MVC</a:t>
              </a:r>
              <a:endParaRPr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Fira Sans Extra Condensed"/>
                <a:buChar char="●"/>
              </a:pPr>
              <a:r>
                <a:rPr lang="en" sz="12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LinQ</a:t>
              </a:r>
              <a:endParaRPr sz="12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4592700" y="1961925"/>
            <a:ext cx="1455600" cy="1708953"/>
            <a:chOff x="3844215" y="2420900"/>
            <a:chExt cx="1455600" cy="1144720"/>
          </a:xfrm>
        </p:grpSpPr>
        <p:cxnSp>
          <p:nvCxnSpPr>
            <p:cNvPr id="193" name="Google Shape;193;p20"/>
            <p:cNvCxnSpPr>
              <a:endCxn id="194" idx="2"/>
            </p:cNvCxnSpPr>
            <p:nvPr/>
          </p:nvCxnSpPr>
          <p:spPr>
            <a:xfrm>
              <a:off x="4572015" y="2752921"/>
              <a:ext cx="0" cy="812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0"/>
            <p:cNvSpPr/>
            <p:nvPr/>
          </p:nvSpPr>
          <p:spPr>
            <a:xfrm>
              <a:off x="3844215" y="2420900"/>
              <a:ext cx="1455600" cy="2511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Database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>
              <a:off x="3844215" y="2752921"/>
              <a:ext cx="1455600" cy="8127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 sz="12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</a:t>
              </a:r>
              <a:r>
                <a:rPr lang="en" sz="13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ocal SQL server DB</a:t>
              </a:r>
              <a:endParaRPr sz="13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457200" marR="75652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EF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6415325" y="1961850"/>
            <a:ext cx="2540123" cy="2799725"/>
            <a:chOff x="5411154" y="2058700"/>
            <a:chExt cx="1455658" cy="2799725"/>
          </a:xfrm>
        </p:grpSpPr>
        <p:cxnSp>
          <p:nvCxnSpPr>
            <p:cNvPr id="197" name="Google Shape;197;p20"/>
            <p:cNvCxnSpPr/>
            <p:nvPr/>
          </p:nvCxnSpPr>
          <p:spPr>
            <a:xfrm>
              <a:off x="6139012" y="2390800"/>
              <a:ext cx="0" cy="13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0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Third Parties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5411154" y="2602725"/>
              <a:ext cx="1455600" cy="22557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DHTMLX for Main Gantt Chart.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Fusion Charts for cash flow and resource profile.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Any-chart library for Critical path Gantt chart.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ClosedXml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0" name="Google Shape;200;p20"/>
          <p:cNvCxnSpPr/>
          <p:nvPr/>
        </p:nvCxnSpPr>
        <p:spPr>
          <a:xfrm rot="-5400000" flipH="1">
            <a:off x="2163250" y="923500"/>
            <a:ext cx="600" cy="2076600"/>
          </a:xfrm>
          <a:prstGeom prst="curvedConnector3">
            <a:avLst>
              <a:gd name="adj1" fmla="val -74722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20"/>
          <p:cNvCxnSpPr/>
          <p:nvPr/>
        </p:nvCxnSpPr>
        <p:spPr>
          <a:xfrm rot="-5400000" flipH="1">
            <a:off x="4338675" y="927900"/>
            <a:ext cx="600" cy="2068500"/>
          </a:xfrm>
          <a:prstGeom prst="curvedConnector3">
            <a:avLst>
              <a:gd name="adj1" fmla="val -76291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20"/>
          <p:cNvCxnSpPr/>
          <p:nvPr/>
        </p:nvCxnSpPr>
        <p:spPr>
          <a:xfrm rot="-5400000" flipH="1">
            <a:off x="6612925" y="927900"/>
            <a:ext cx="600" cy="2068500"/>
          </a:xfrm>
          <a:prstGeom prst="curvedConnector3">
            <a:avLst>
              <a:gd name="adj1" fmla="val -76291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20"/>
          <p:cNvCxnSpPr>
            <a:stCxn id="194" idx="0"/>
            <a:endCxn id="195" idx="2"/>
          </p:cNvCxnSpPr>
          <p:nvPr/>
        </p:nvCxnSpPr>
        <p:spPr>
          <a:xfrm rot="10800000">
            <a:off x="5320500" y="2336698"/>
            <a:ext cx="0" cy="12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0"/>
          <p:cNvSpPr txBox="1"/>
          <p:nvPr/>
        </p:nvSpPr>
        <p:spPr>
          <a:xfrm>
            <a:off x="335700" y="255150"/>
            <a:ext cx="4832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u="sng" dirty="0">
                <a:solidFill>
                  <a:srgbClr val="1C4587"/>
                </a:solidFill>
                <a:highlight>
                  <a:schemeClr val="lt1"/>
                </a:highlight>
              </a:rPr>
              <a:t>4</a:t>
            </a:r>
            <a:r>
              <a:rPr lang="en" sz="2900" b="1" u="sng" dirty="0" smtClean="0">
                <a:solidFill>
                  <a:srgbClr val="1C4587"/>
                </a:solidFill>
                <a:highlight>
                  <a:schemeClr val="lt1"/>
                </a:highlight>
              </a:rPr>
              <a:t>. </a:t>
            </a:r>
            <a:r>
              <a:rPr lang="en" sz="2900" b="1" u="sng" dirty="0">
                <a:solidFill>
                  <a:srgbClr val="1C4587"/>
                </a:solidFill>
                <a:highlight>
                  <a:schemeClr val="lt1"/>
                </a:highlight>
              </a:rPr>
              <a:t>Project Description:</a:t>
            </a:r>
            <a:endParaRPr b="1" u="sng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 rot="2700000">
            <a:off x="4132857" y="1395050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 rot="2700000">
            <a:off x="5463588" y="1395050"/>
            <a:ext cx="865074" cy="865074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710250" y="42920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C-ALPHA 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u="sng" dirty="0"/>
          </a:p>
        </p:txBody>
      </p:sp>
      <p:sp>
        <p:nvSpPr>
          <p:cNvPr id="213" name="Google Shape;213;p21"/>
          <p:cNvSpPr txBox="1"/>
          <p:nvPr/>
        </p:nvSpPr>
        <p:spPr>
          <a:xfrm>
            <a:off x="2481900" y="4437851"/>
            <a:ext cx="19683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Assign Events &amp; Meetings.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2481888" y="3997536"/>
            <a:ext cx="17130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Calender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5" name="Google Shape;215;p21"/>
          <p:cNvGrpSpPr/>
          <p:nvPr/>
        </p:nvGrpSpPr>
        <p:grpSpPr>
          <a:xfrm>
            <a:off x="6615162" y="1073462"/>
            <a:ext cx="2194451" cy="1533274"/>
            <a:chOff x="6615425" y="1239850"/>
            <a:chExt cx="1818405" cy="1196375"/>
          </a:xfrm>
        </p:grpSpPr>
        <p:sp>
          <p:nvSpPr>
            <p:cNvPr id="216" name="Google Shape;216;p21"/>
            <p:cNvSpPr/>
            <p:nvPr/>
          </p:nvSpPr>
          <p:spPr>
            <a:xfrm>
              <a:off x="6615425" y="1239850"/>
              <a:ext cx="1818356" cy="336900"/>
            </a:xfrm>
            <a:custGeom>
              <a:avLst/>
              <a:gdLst/>
              <a:ahLst/>
              <a:cxnLst/>
              <a:rect l="l" t="t" r="r" b="b"/>
              <a:pathLst>
                <a:path w="71950" h="13476" extrusionOk="0">
                  <a:moveTo>
                    <a:pt x="0" y="13476"/>
                  </a:moveTo>
                  <a:lnTo>
                    <a:pt x="13477" y="0"/>
                  </a:lnTo>
                  <a:lnTo>
                    <a:pt x="7195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21"/>
            <p:cNvSpPr txBox="1"/>
            <p:nvPr/>
          </p:nvSpPr>
          <p:spPr>
            <a:xfrm>
              <a:off x="6690700" y="1681425"/>
              <a:ext cx="17430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Resource allocation.</a:t>
              </a: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Resources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profile.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6748430" y="1421830"/>
              <a:ext cx="16854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1155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9" name="Google Shape;219;p21"/>
          <p:cNvSpPr/>
          <p:nvPr/>
        </p:nvSpPr>
        <p:spPr>
          <a:xfrm rot="2700000">
            <a:off x="2784238" y="1395050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21"/>
          <p:cNvGrpSpPr/>
          <p:nvPr/>
        </p:nvGrpSpPr>
        <p:grpSpPr>
          <a:xfrm>
            <a:off x="119675" y="1125102"/>
            <a:ext cx="2605485" cy="1641461"/>
            <a:chOff x="431862" y="1215900"/>
            <a:chExt cx="2375100" cy="1641461"/>
          </a:xfrm>
        </p:grpSpPr>
        <p:sp>
          <p:nvSpPr>
            <p:cNvPr id="221" name="Google Shape;221;p21"/>
            <p:cNvSpPr/>
            <p:nvPr/>
          </p:nvSpPr>
          <p:spPr>
            <a:xfrm flipH="1">
              <a:off x="668520" y="1215900"/>
              <a:ext cx="1818356" cy="336900"/>
            </a:xfrm>
            <a:custGeom>
              <a:avLst/>
              <a:gdLst/>
              <a:ahLst/>
              <a:cxnLst/>
              <a:rect l="l" t="t" r="r" b="b"/>
              <a:pathLst>
                <a:path w="71950" h="13476" extrusionOk="0">
                  <a:moveTo>
                    <a:pt x="0" y="13476"/>
                  </a:moveTo>
                  <a:lnTo>
                    <a:pt x="13477" y="0"/>
                  </a:lnTo>
                  <a:lnTo>
                    <a:pt x="7195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2" name="Google Shape;222;p21"/>
            <p:cNvSpPr txBox="1"/>
            <p:nvPr/>
          </p:nvSpPr>
          <p:spPr>
            <a:xfrm>
              <a:off x="431862" y="1660961"/>
              <a:ext cx="2375100" cy="11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Activities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as a gantt chart 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Relations between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activities.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Lags.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Critical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path.</a:t>
              </a:r>
              <a:endParaRPr lang="en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Crashing (PERT).</a:t>
              </a:r>
              <a:endParaRPr lang="ar-EG" sz="1200" dirty="0" smtClean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710242" y="142182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Scheduling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24" name="Google Shape;224;p21"/>
          <p:cNvSpPr/>
          <p:nvPr/>
        </p:nvSpPr>
        <p:spPr>
          <a:xfrm rot="2701683">
            <a:off x="3459486" y="2199020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30241" y="2729524"/>
            <a:ext cx="2448125" cy="290602"/>
          </a:xfrm>
          <a:custGeom>
            <a:avLst/>
            <a:gdLst/>
            <a:ahLst/>
            <a:cxnLst/>
            <a:rect l="l" t="t" r="r" b="b"/>
            <a:pathLst>
              <a:path w="97925" h="13485" extrusionOk="0">
                <a:moveTo>
                  <a:pt x="97925" y="0"/>
                </a:moveTo>
                <a:lnTo>
                  <a:pt x="84301" y="13476"/>
                </a:lnTo>
                <a:lnTo>
                  <a:pt x="0" y="13485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Google Shape;226;p21"/>
          <p:cNvSpPr txBox="1"/>
          <p:nvPr/>
        </p:nvSpPr>
        <p:spPr>
          <a:xfrm>
            <a:off x="630266" y="3388782"/>
            <a:ext cx="23280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 Excel (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Xls).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 Primavera(xml).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 PDF.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30254" y="3165007"/>
            <a:ext cx="14715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Export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8" name="Google Shape;228;p21"/>
          <p:cNvSpPr/>
          <p:nvPr/>
        </p:nvSpPr>
        <p:spPr>
          <a:xfrm rot="2700000">
            <a:off x="4806405" y="2198915"/>
            <a:ext cx="866771" cy="866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6107753" y="2606725"/>
            <a:ext cx="2646079" cy="1429175"/>
            <a:chOff x="5974100" y="2769800"/>
            <a:chExt cx="2797715" cy="1429175"/>
          </a:xfrm>
        </p:grpSpPr>
        <p:sp>
          <p:nvSpPr>
            <p:cNvPr id="230" name="Google Shape;230;p21"/>
            <p:cNvSpPr/>
            <p:nvPr/>
          </p:nvSpPr>
          <p:spPr>
            <a:xfrm>
              <a:off x="5974100" y="2769800"/>
              <a:ext cx="2461475" cy="337125"/>
            </a:xfrm>
            <a:custGeom>
              <a:avLst/>
              <a:gdLst/>
              <a:ahLst/>
              <a:cxnLst/>
              <a:rect l="l" t="t" r="r" b="b"/>
              <a:pathLst>
                <a:path w="98459" h="13485" extrusionOk="0">
                  <a:moveTo>
                    <a:pt x="0" y="0"/>
                  </a:moveTo>
                  <a:lnTo>
                    <a:pt x="13624" y="13476"/>
                  </a:lnTo>
                  <a:lnTo>
                    <a:pt x="98459" y="13485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1" name="Google Shape;231;p21"/>
            <p:cNvSpPr txBox="1"/>
            <p:nvPr/>
          </p:nvSpPr>
          <p:spPr>
            <a:xfrm>
              <a:off x="6690715" y="3548275"/>
              <a:ext cx="20811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Cash Flow (Monthly- Daily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).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21"/>
            <p:cNvSpPr txBox="1"/>
            <p:nvPr/>
          </p:nvSpPr>
          <p:spPr>
            <a:xfrm>
              <a:off x="6962200" y="328867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Cash Flow</a:t>
              </a:r>
              <a:endParaRPr sz="170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4377907" y="3259432"/>
            <a:ext cx="358285" cy="358285"/>
            <a:chOff x="5660400" y="238125"/>
            <a:chExt cx="481825" cy="481825"/>
          </a:xfrm>
        </p:grpSpPr>
        <p:sp>
          <p:nvSpPr>
            <p:cNvPr id="234" name="Google Shape;234;p2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6" name="Google Shape;236;p21"/>
          <p:cNvSpPr/>
          <p:nvPr/>
        </p:nvSpPr>
        <p:spPr>
          <a:xfrm>
            <a:off x="4396873" y="1648445"/>
            <a:ext cx="319153" cy="35828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3713767" y="2453155"/>
            <a:ext cx="358285" cy="358285"/>
            <a:chOff x="900750" y="1436075"/>
            <a:chExt cx="481825" cy="481825"/>
          </a:xfrm>
        </p:grpSpPr>
        <p:sp>
          <p:nvSpPr>
            <p:cNvPr id="238" name="Google Shape;238;p21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21"/>
          <p:cNvGrpSpPr/>
          <p:nvPr/>
        </p:nvGrpSpPr>
        <p:grpSpPr>
          <a:xfrm>
            <a:off x="5060601" y="4014175"/>
            <a:ext cx="1762800" cy="988625"/>
            <a:chOff x="3853001" y="3175850"/>
            <a:chExt cx="1762800" cy="988625"/>
          </a:xfrm>
        </p:grpSpPr>
        <p:sp>
          <p:nvSpPr>
            <p:cNvPr id="243" name="Google Shape;243;p21"/>
            <p:cNvSpPr txBox="1"/>
            <p:nvPr/>
          </p:nvSpPr>
          <p:spPr>
            <a:xfrm>
              <a:off x="3853001" y="3513775"/>
              <a:ext cx="17628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lvl="0" indent="-304800" algn="ctr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Attachment files as PDF,JPG &amp; Excel.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1"/>
            <p:cNvSpPr txBox="1"/>
            <p:nvPr/>
          </p:nvSpPr>
          <p:spPr>
            <a:xfrm>
              <a:off x="3902738" y="3175850"/>
              <a:ext cx="1713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Upload-Files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45" name="Google Shape;245;p21"/>
          <p:cNvSpPr/>
          <p:nvPr/>
        </p:nvSpPr>
        <p:spPr>
          <a:xfrm>
            <a:off x="2725150" y="3590875"/>
            <a:ext cx="1104594" cy="250787"/>
          </a:xfrm>
          <a:custGeom>
            <a:avLst/>
            <a:gdLst/>
            <a:ahLst/>
            <a:cxnLst/>
            <a:rect l="l" t="t" r="r" b="b"/>
            <a:pathLst>
              <a:path w="97925" h="13485" extrusionOk="0">
                <a:moveTo>
                  <a:pt x="97925" y="0"/>
                </a:moveTo>
                <a:lnTo>
                  <a:pt x="84301" y="13476"/>
                </a:lnTo>
                <a:lnTo>
                  <a:pt x="0" y="13485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Google Shape;246;p21"/>
          <p:cNvSpPr/>
          <p:nvPr/>
        </p:nvSpPr>
        <p:spPr>
          <a:xfrm flipH="1">
            <a:off x="5284349" y="3590875"/>
            <a:ext cx="1330801" cy="250787"/>
          </a:xfrm>
          <a:custGeom>
            <a:avLst/>
            <a:gdLst/>
            <a:ahLst/>
            <a:cxnLst/>
            <a:rect l="l" t="t" r="r" b="b"/>
            <a:pathLst>
              <a:path w="97925" h="13485" extrusionOk="0">
                <a:moveTo>
                  <a:pt x="97925" y="0"/>
                </a:moveTo>
                <a:lnTo>
                  <a:pt x="84301" y="13476"/>
                </a:lnTo>
                <a:lnTo>
                  <a:pt x="0" y="13485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7" name="Google Shape;247;p21"/>
          <p:cNvGrpSpPr/>
          <p:nvPr/>
        </p:nvGrpSpPr>
        <p:grpSpPr>
          <a:xfrm>
            <a:off x="5713657" y="1656761"/>
            <a:ext cx="364955" cy="341649"/>
            <a:chOff x="6577238" y="2457221"/>
            <a:chExt cx="332019" cy="310788"/>
          </a:xfrm>
        </p:grpSpPr>
        <p:sp>
          <p:nvSpPr>
            <p:cNvPr id="248" name="Google Shape;248;p2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1"/>
          <p:cNvGrpSpPr/>
          <p:nvPr/>
        </p:nvGrpSpPr>
        <p:grpSpPr>
          <a:xfrm>
            <a:off x="3034320" y="1607698"/>
            <a:ext cx="364934" cy="424536"/>
            <a:chOff x="3271200" y="1435075"/>
            <a:chExt cx="481825" cy="481825"/>
          </a:xfrm>
        </p:grpSpPr>
        <p:sp>
          <p:nvSpPr>
            <p:cNvPr id="255" name="Google Shape;255;p21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7" name="Google Shape;257;p21"/>
          <p:cNvSpPr/>
          <p:nvPr/>
        </p:nvSpPr>
        <p:spPr>
          <a:xfrm rot="2700000">
            <a:off x="4123667" y="3005190"/>
            <a:ext cx="866771" cy="866771"/>
          </a:xfrm>
          <a:prstGeom prst="rect">
            <a:avLst/>
          </a:prstGeom>
          <a:solidFill>
            <a:srgbClr val="FB569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1"/>
          <p:cNvGrpSpPr/>
          <p:nvPr/>
        </p:nvGrpSpPr>
        <p:grpSpPr>
          <a:xfrm>
            <a:off x="5021330" y="2453144"/>
            <a:ext cx="436939" cy="358316"/>
            <a:chOff x="6239925" y="2032450"/>
            <a:chExt cx="472775" cy="472775"/>
          </a:xfrm>
        </p:grpSpPr>
        <p:sp>
          <p:nvSpPr>
            <p:cNvPr id="259" name="Google Shape;259;p21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/>
          <p:nvPr/>
        </p:nvSpPr>
        <p:spPr>
          <a:xfrm>
            <a:off x="2289425" y="1759225"/>
            <a:ext cx="165930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Activities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3852825" y="1759225"/>
            <a:ext cx="165930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Resources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710275" y="1759213"/>
            <a:ext cx="165930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6884925" y="1759225"/>
            <a:ext cx="165930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Cash flow</a:t>
            </a:r>
            <a:endParaRPr sz="1700">
              <a:solidFill>
                <a:srgbClr val="FFFFFF"/>
              </a:solidFill>
            </a:endParaRPr>
          </a:p>
        </p:txBody>
      </p:sp>
      <p:grpSp>
        <p:nvGrpSpPr>
          <p:cNvPr id="270" name="Google Shape;270;p22"/>
          <p:cNvGrpSpPr/>
          <p:nvPr/>
        </p:nvGrpSpPr>
        <p:grpSpPr>
          <a:xfrm>
            <a:off x="1403569" y="1429722"/>
            <a:ext cx="272713" cy="272713"/>
            <a:chOff x="900750" y="1436075"/>
            <a:chExt cx="481825" cy="481825"/>
          </a:xfrm>
        </p:grpSpPr>
        <p:sp>
          <p:nvSpPr>
            <p:cNvPr id="271" name="Google Shape;271;p22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5" name="Google Shape;275;p22"/>
          <p:cNvSpPr/>
          <p:nvPr/>
        </p:nvSpPr>
        <p:spPr>
          <a:xfrm>
            <a:off x="5368850" y="1759225"/>
            <a:ext cx="165930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Resource Profile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.3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C-ALPHA 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Sequence</a:t>
            </a:r>
            <a:endParaRPr sz="24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725" y="2785950"/>
            <a:ext cx="80040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75" y="2559625"/>
            <a:ext cx="1253050" cy="1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5476" y="2785950"/>
            <a:ext cx="1253050" cy="1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7950" y="2748988"/>
            <a:ext cx="1326975" cy="1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5275" y="2785949"/>
            <a:ext cx="1946318" cy="10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3775" y="3138188"/>
            <a:ext cx="54860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710302" y="421566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.4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C-ALPHA 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r>
              <a:rPr lang="en" u="sng" dirty="0"/>
              <a:t> </a:t>
            </a:r>
            <a:endParaRPr u="sng" dirty="0"/>
          </a:p>
        </p:txBody>
      </p:sp>
      <p:sp>
        <p:nvSpPr>
          <p:cNvPr id="352" name="Google Shape;352;p23"/>
          <p:cNvSpPr txBox="1"/>
          <p:nvPr/>
        </p:nvSpPr>
        <p:spPr>
          <a:xfrm>
            <a:off x="5518473" y="931016"/>
            <a:ext cx="25173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Resources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>
            <a:off x="6206607" y="2310196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1155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Issues</a:t>
            </a:r>
            <a:endParaRPr sz="1700" dirty="0">
              <a:solidFill>
                <a:srgbClr val="1155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6206607" y="3382382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Event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763059" y="1659088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Information</a:t>
            </a:r>
            <a:endParaRPr sz="17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777610" y="3073363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Activities </a:t>
            </a:r>
            <a:endParaRPr sz="1700" dirty="0">
              <a:solidFill>
                <a:srgbClr val="EC3A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3239947" y="4025668"/>
            <a:ext cx="2697844" cy="29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700" dirty="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Relation Between Activities  </a:t>
            </a:r>
            <a:endParaRPr sz="1700" dirty="0">
              <a:solidFill>
                <a:srgbClr val="69E78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8" name="Google Shape;3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15" y="3455427"/>
            <a:ext cx="1769345" cy="824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1" y="2033403"/>
            <a:ext cx="1713012" cy="95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22" y="1396427"/>
            <a:ext cx="912156" cy="830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0" y="3842758"/>
            <a:ext cx="1540956" cy="874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14" y="4356889"/>
            <a:ext cx="1628414" cy="719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47" y="2677616"/>
            <a:ext cx="2138368" cy="644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55" y="1675883"/>
            <a:ext cx="2984576" cy="191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710315" y="46403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400" u="sng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.5</a:t>
            </a: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C-ALPHA Outputs</a:t>
            </a:r>
            <a:r>
              <a:rPr lang="en" u="sng" dirty="0"/>
              <a:t> </a:t>
            </a:r>
            <a:endParaRPr u="sng" dirty="0"/>
          </a:p>
        </p:txBody>
      </p:sp>
      <p:sp>
        <p:nvSpPr>
          <p:cNvPr id="427" name="Google Shape;427;p24"/>
          <p:cNvSpPr txBox="1"/>
          <p:nvPr/>
        </p:nvSpPr>
        <p:spPr>
          <a:xfrm>
            <a:off x="5455303" y="1008413"/>
            <a:ext cx="1273458" cy="5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Reports  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857467" y="1630388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Duration</a:t>
            </a:r>
            <a:endParaRPr sz="17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1016443" y="2933400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Activities  Start &amp; End Dates</a:t>
            </a:r>
            <a:endParaRPr sz="1700" dirty="0">
              <a:solidFill>
                <a:srgbClr val="EC3A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2922535" y="4325691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Resources Profile and Consumption rate</a:t>
            </a:r>
            <a:endParaRPr sz="1700" dirty="0">
              <a:solidFill>
                <a:srgbClr val="69E78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6114440" y="2309113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1155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Critical Activities</a:t>
            </a:r>
            <a:endParaRPr sz="1700" dirty="0">
              <a:solidFill>
                <a:srgbClr val="1155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6181389" y="3383100"/>
            <a:ext cx="2079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Exported files to other software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33" name="Google Shape;4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7" y="2061549"/>
            <a:ext cx="1658745" cy="438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17" y="3468699"/>
            <a:ext cx="1775262" cy="580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77" y="4341720"/>
            <a:ext cx="839928" cy="762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44" y="1350740"/>
            <a:ext cx="977565" cy="922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28" y="2645941"/>
            <a:ext cx="1055772" cy="514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89" y="2802758"/>
            <a:ext cx="977387" cy="526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16" y="4015549"/>
            <a:ext cx="1044339" cy="535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04" y="4325691"/>
            <a:ext cx="1298611" cy="29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01" y="4504790"/>
            <a:ext cx="1047759" cy="513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24" y="1815389"/>
            <a:ext cx="2451082" cy="1838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18" y="227720"/>
            <a:ext cx="6071013" cy="4553259"/>
          </a:xfrm>
          <a:prstGeom prst="rect">
            <a:avLst/>
          </a:prstGeom>
        </p:spPr>
      </p:pic>
      <p:sp>
        <p:nvSpPr>
          <p:cNvPr id="574" name="Google Shape;574;p2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1C45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lang="en" b="1" u="sng" dirty="0" smtClean="0">
                <a:solidFill>
                  <a:srgbClr val="1C45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</a:t>
            </a:r>
            <a:r>
              <a:rPr lang="en" b="1" u="sng" dirty="0">
                <a:solidFill>
                  <a:srgbClr val="1C45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Live Demo</a:t>
            </a:r>
            <a:endParaRPr b="1" u="sng" dirty="0">
              <a:solidFill>
                <a:srgbClr val="1C458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75" name="Google Shape;5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u="sng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1" name="Google Shape;521;p27"/>
          <p:cNvGrpSpPr/>
          <p:nvPr/>
        </p:nvGrpSpPr>
        <p:grpSpPr>
          <a:xfrm>
            <a:off x="833013" y="1286425"/>
            <a:ext cx="7477977" cy="874431"/>
            <a:chOff x="833013" y="1286425"/>
            <a:chExt cx="7477977" cy="874431"/>
          </a:xfrm>
        </p:grpSpPr>
        <p:sp>
          <p:nvSpPr>
            <p:cNvPr id="522" name="Google Shape;522;p27"/>
            <p:cNvSpPr/>
            <p:nvPr/>
          </p:nvSpPr>
          <p:spPr>
            <a:xfrm>
              <a:off x="5053462" y="1407100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Fit the Time Schedule with a specific limit in  a specific Resource .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833013" y="1511673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200">
                <a:solidFill>
                  <a:schemeClr val="accent1"/>
                </a:solidFill>
              </a:endParaRPr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3619613" y="1286425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378377" y="1511675"/>
              <a:ext cx="200093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 Levelling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6" name="Google Shape;526;p27"/>
          <p:cNvGrpSpPr/>
          <p:nvPr/>
        </p:nvGrpSpPr>
        <p:grpSpPr>
          <a:xfrm>
            <a:off x="833013" y="2047579"/>
            <a:ext cx="7477977" cy="874431"/>
            <a:chOff x="833013" y="2047579"/>
            <a:chExt cx="7477977" cy="874431"/>
          </a:xfrm>
        </p:grpSpPr>
        <p:sp>
          <p:nvSpPr>
            <p:cNvPr id="527" name="Google Shape;527;p27"/>
            <p:cNvSpPr/>
            <p:nvPr/>
          </p:nvSpPr>
          <p:spPr>
            <a:xfrm>
              <a:off x="5053462" y="2168254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Collect the Actual Rates of work from executed Activities and update the time schedule.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833013" y="2272827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200">
                <a:solidFill>
                  <a:schemeClr val="accent2"/>
                </a:solidFill>
              </a:endParaRPr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619613" y="2047579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378377" y="2272825"/>
              <a:ext cx="200093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Update Schedule 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531" name="Google Shape;531;p27"/>
          <p:cNvGrpSpPr/>
          <p:nvPr/>
        </p:nvGrpSpPr>
        <p:grpSpPr>
          <a:xfrm>
            <a:off x="833013" y="2808733"/>
            <a:ext cx="7477977" cy="874431"/>
            <a:chOff x="833013" y="2808733"/>
            <a:chExt cx="7477977" cy="874431"/>
          </a:xfrm>
        </p:grpSpPr>
        <p:sp>
          <p:nvSpPr>
            <p:cNvPr id="532" name="Google Shape;532;p27"/>
            <p:cNvSpPr/>
            <p:nvPr/>
          </p:nvSpPr>
          <p:spPr>
            <a:xfrm>
              <a:off x="5053462" y="2929408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Time and Cost Risk Analysis with uncertainty calculations.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833013" y="3033981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19613" y="2808733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378377" y="3033975"/>
              <a:ext cx="198851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Risk Analysis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536" name="Google Shape;536;p27"/>
          <p:cNvGrpSpPr/>
          <p:nvPr/>
        </p:nvGrpSpPr>
        <p:grpSpPr>
          <a:xfrm>
            <a:off x="833013" y="3569888"/>
            <a:ext cx="7477977" cy="874431"/>
            <a:chOff x="833013" y="3569888"/>
            <a:chExt cx="7477977" cy="874431"/>
          </a:xfrm>
        </p:grpSpPr>
        <p:sp>
          <p:nvSpPr>
            <p:cNvPr id="537" name="Google Shape;537;p27"/>
            <p:cNvSpPr/>
            <p:nvPr/>
          </p:nvSpPr>
          <p:spPr>
            <a:xfrm>
              <a:off x="5053462" y="3690562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Mobile application can receive time schedule and make daily notification of daily work plan and required resources 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833013" y="3795136"/>
              <a:ext cx="545349" cy="528508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 dirty="0">
                <a:solidFill>
                  <a:schemeClr val="accent6"/>
                </a:solidFill>
              </a:endParaRPr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19613" y="3569888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1378375" y="3795125"/>
              <a:ext cx="2038198" cy="528536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3C78D8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Mobile Application Version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541" name="Google Shape;541;p27"/>
          <p:cNvGrpSpPr/>
          <p:nvPr/>
        </p:nvGrpSpPr>
        <p:grpSpPr>
          <a:xfrm>
            <a:off x="3949216" y="3157452"/>
            <a:ext cx="280072" cy="275520"/>
            <a:chOff x="4210933" y="2926777"/>
            <a:chExt cx="280072" cy="275520"/>
          </a:xfrm>
        </p:grpSpPr>
        <p:sp>
          <p:nvSpPr>
            <p:cNvPr id="542" name="Google Shape;542;p27"/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7"/>
          <p:cNvGrpSpPr/>
          <p:nvPr/>
        </p:nvGrpSpPr>
        <p:grpSpPr>
          <a:xfrm>
            <a:off x="3928176" y="2372876"/>
            <a:ext cx="322151" cy="322374"/>
            <a:chOff x="4206763" y="2450951"/>
            <a:chExt cx="322151" cy="322374"/>
          </a:xfrm>
        </p:grpSpPr>
        <p:sp>
          <p:nvSpPr>
            <p:cNvPr id="556" name="Google Shape;556;p27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27"/>
          <p:cNvGrpSpPr/>
          <p:nvPr/>
        </p:nvGrpSpPr>
        <p:grpSpPr>
          <a:xfrm>
            <a:off x="3898797" y="3886585"/>
            <a:ext cx="380910" cy="339594"/>
            <a:chOff x="855096" y="1504485"/>
            <a:chExt cx="380910" cy="339594"/>
          </a:xfrm>
        </p:grpSpPr>
        <p:sp>
          <p:nvSpPr>
            <p:cNvPr id="559" name="Google Shape;559;p27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27"/>
          <p:cNvGrpSpPr/>
          <p:nvPr/>
        </p:nvGrpSpPr>
        <p:grpSpPr>
          <a:xfrm>
            <a:off x="3913200" y="1596867"/>
            <a:ext cx="352103" cy="352103"/>
            <a:chOff x="1819576" y="1511679"/>
            <a:chExt cx="352103" cy="352103"/>
          </a:xfrm>
        </p:grpSpPr>
        <p:sp>
          <p:nvSpPr>
            <p:cNvPr id="565" name="Google Shape;565;p27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9" name="Google Shape;5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0;p2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Work Cont..</a:t>
            </a:r>
            <a:endParaRPr b="1" u="sng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" name="Google Shape;521;p27"/>
          <p:cNvGrpSpPr/>
          <p:nvPr/>
        </p:nvGrpSpPr>
        <p:grpSpPr>
          <a:xfrm>
            <a:off x="833037" y="1286589"/>
            <a:ext cx="7477976" cy="933587"/>
            <a:chOff x="833014" y="1286425"/>
            <a:chExt cx="7477976" cy="933587"/>
          </a:xfrm>
        </p:grpSpPr>
        <p:sp>
          <p:nvSpPr>
            <p:cNvPr id="5" name="Google Shape;522;p27"/>
            <p:cNvSpPr/>
            <p:nvPr/>
          </p:nvSpPr>
          <p:spPr>
            <a:xfrm>
              <a:off x="5053462" y="1407100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Fit the Time Schedule with a specific limit in  a specific Resource .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" name="Google Shape;523;p27"/>
            <p:cNvSpPr/>
            <p:nvPr/>
          </p:nvSpPr>
          <p:spPr>
            <a:xfrm>
              <a:off x="833014" y="1511673"/>
              <a:ext cx="545256" cy="528509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524;p27"/>
            <p:cNvSpPr/>
            <p:nvPr/>
          </p:nvSpPr>
          <p:spPr>
            <a:xfrm>
              <a:off x="3619613" y="1286425"/>
              <a:ext cx="939279" cy="933587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" name="Google Shape;525;p27"/>
            <p:cNvSpPr/>
            <p:nvPr/>
          </p:nvSpPr>
          <p:spPr>
            <a:xfrm>
              <a:off x="1378377" y="1511675"/>
              <a:ext cx="2000593" cy="528507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Import files from Excel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oogle Shape;526;p27"/>
          <p:cNvGrpSpPr/>
          <p:nvPr/>
        </p:nvGrpSpPr>
        <p:grpSpPr>
          <a:xfrm>
            <a:off x="833037" y="2388159"/>
            <a:ext cx="7478320" cy="1629818"/>
            <a:chOff x="832670" y="2168254"/>
            <a:chExt cx="7478320" cy="633082"/>
          </a:xfrm>
        </p:grpSpPr>
        <p:sp>
          <p:nvSpPr>
            <p:cNvPr id="10" name="Google Shape;527;p27"/>
            <p:cNvSpPr/>
            <p:nvPr/>
          </p:nvSpPr>
          <p:spPr>
            <a:xfrm>
              <a:off x="5053462" y="2168254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Two case scenarios: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1-  The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role of the  project manager to create the while project plan and edit through the tasks and assign roles to the  engineers working on the </a:t>
              </a: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project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2- Then each user would only have access to view the parts they are assigned </a:t>
              </a:r>
              <a:r>
                <a:rPr lang="en-US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528;p27"/>
            <p:cNvSpPr/>
            <p:nvPr/>
          </p:nvSpPr>
          <p:spPr>
            <a:xfrm>
              <a:off x="832670" y="2357413"/>
              <a:ext cx="536261" cy="219540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2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Google Shape;529;p27"/>
            <p:cNvSpPr/>
            <p:nvPr/>
          </p:nvSpPr>
          <p:spPr>
            <a:xfrm>
              <a:off x="3619285" y="2261124"/>
              <a:ext cx="952389" cy="450790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" name="Google Shape;530;p27"/>
            <p:cNvSpPr/>
            <p:nvPr/>
          </p:nvSpPr>
          <p:spPr>
            <a:xfrm>
              <a:off x="1378034" y="2357411"/>
              <a:ext cx="2000608" cy="219542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Assign tasks to users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oogle Shape;555;p27"/>
          <p:cNvGrpSpPr/>
          <p:nvPr/>
        </p:nvGrpSpPr>
        <p:grpSpPr>
          <a:xfrm>
            <a:off x="3928175" y="3011963"/>
            <a:ext cx="322151" cy="322374"/>
            <a:chOff x="4206763" y="2450951"/>
            <a:chExt cx="322151" cy="322374"/>
          </a:xfrm>
        </p:grpSpPr>
        <p:sp>
          <p:nvSpPr>
            <p:cNvPr id="15" name="Google Shape;556;p27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7;p27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64;p27"/>
          <p:cNvGrpSpPr/>
          <p:nvPr/>
        </p:nvGrpSpPr>
        <p:grpSpPr>
          <a:xfrm>
            <a:off x="3913200" y="1596867"/>
            <a:ext cx="352103" cy="352103"/>
            <a:chOff x="1819576" y="1511679"/>
            <a:chExt cx="352103" cy="352103"/>
          </a:xfrm>
        </p:grpSpPr>
        <p:sp>
          <p:nvSpPr>
            <p:cNvPr id="18" name="Google Shape;565;p27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6;p27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7;p27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8;p27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44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80" name="Google Shape;580;p29"/>
          <p:cNvSpPr txBox="1">
            <a:spLocks noGrp="1"/>
          </p:cNvSpPr>
          <p:nvPr>
            <p:ph type="title"/>
          </p:nvPr>
        </p:nvSpPr>
        <p:spPr>
          <a:xfrm>
            <a:off x="1926933" y="2331781"/>
            <a:ext cx="5230612" cy="1357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1C4587"/>
                </a:solidFill>
              </a:rPr>
              <a:t>Thank </a:t>
            </a:r>
            <a:r>
              <a:rPr lang="en" sz="4500" dirty="0" smtClean="0">
                <a:solidFill>
                  <a:srgbClr val="1C4587"/>
                </a:solidFill>
              </a:rPr>
              <a:t>You!</a:t>
            </a:r>
            <a:endParaRPr sz="4500" dirty="0">
              <a:solidFill>
                <a:srgbClr val="1C4587"/>
              </a:solidFill>
            </a:endParaRPr>
          </a:p>
        </p:txBody>
      </p:sp>
      <p:pic>
        <p:nvPicPr>
          <p:cNvPr id="581" name="Google Shape;5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367375" y="3745350"/>
            <a:ext cx="14874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Ahmed Owis</a:t>
            </a:r>
            <a:endParaRPr dirty="0"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75" y="1510750"/>
            <a:ext cx="1487400" cy="22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2583613" y="3745350"/>
            <a:ext cx="14874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Aya Tharwat</a:t>
            </a:r>
            <a:endParaRPr dirty="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878" y="1414538"/>
            <a:ext cx="1540520" cy="2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4826425" y="3745350"/>
            <a:ext cx="14874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Fatma Alaa</a:t>
            </a:r>
            <a:endParaRPr dirty="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7950" y="1414550"/>
            <a:ext cx="1540525" cy="231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6820763" y="3745350"/>
            <a:ext cx="17070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Wesam Khaled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2349450" y="354600"/>
            <a:ext cx="444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rgbClr val="238CAD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3000" u="sng" dirty="0">
              <a:solidFill>
                <a:srgbClr val="238C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95" y="1510750"/>
            <a:ext cx="1697062" cy="226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3269125" y="1313086"/>
            <a:ext cx="2605800" cy="2606700"/>
            <a:chOff x="3269150" y="1529586"/>
            <a:chExt cx="2605800" cy="2606700"/>
          </a:xfrm>
        </p:grpSpPr>
        <p:sp>
          <p:nvSpPr>
            <p:cNvPr id="105" name="Google Shape;105;p15"/>
            <p:cNvSpPr/>
            <p:nvPr/>
          </p:nvSpPr>
          <p:spPr>
            <a:xfrm>
              <a:off x="3269150" y="1529586"/>
              <a:ext cx="2605800" cy="2606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734500" y="1995080"/>
              <a:ext cx="1675200" cy="16755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995788" y="2224900"/>
              <a:ext cx="1135200" cy="113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C-ALPHA</a:t>
              </a:r>
              <a:endParaRPr sz="17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4587"/>
                </a:solidFill>
              </a:rPr>
              <a:t>Table Of Content</a:t>
            </a:r>
            <a:endParaRPr u="sng">
              <a:solidFill>
                <a:srgbClr val="1C4587"/>
              </a:solidFill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461888" y="2565425"/>
            <a:ext cx="3049313" cy="534900"/>
            <a:chOff x="628563" y="2565425"/>
            <a:chExt cx="3049313" cy="534900"/>
          </a:xfrm>
        </p:grpSpPr>
        <p:sp>
          <p:nvSpPr>
            <p:cNvPr id="110" name="Google Shape;110;p15"/>
            <p:cNvSpPr txBox="1"/>
            <p:nvPr/>
          </p:nvSpPr>
          <p:spPr>
            <a:xfrm>
              <a:off x="628563" y="2655576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Scope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142975" y="2565425"/>
              <a:ext cx="534900" cy="534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" name="Google Shape;112;p15"/>
            <p:cNvCxnSpPr/>
            <p:nvPr/>
          </p:nvCxnSpPr>
          <p:spPr>
            <a:xfrm rot="10800000">
              <a:off x="2646200" y="283287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3" name="Google Shape;113;p15"/>
          <p:cNvGrpSpPr/>
          <p:nvPr/>
        </p:nvGrpSpPr>
        <p:grpSpPr>
          <a:xfrm>
            <a:off x="5554623" y="1704173"/>
            <a:ext cx="2968650" cy="534900"/>
            <a:chOff x="5409700" y="3384875"/>
            <a:chExt cx="2968650" cy="534900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6493750" y="3475026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Business overview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409700" y="3384875"/>
              <a:ext cx="534900" cy="53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6" name="Google Shape;116;p15"/>
            <p:cNvCxnSpPr>
              <a:endCxn id="115" idx="6"/>
            </p:cNvCxnSpPr>
            <p:nvPr/>
          </p:nvCxnSpPr>
          <p:spPr>
            <a:xfrm rot="10800000">
              <a:off x="5944600" y="36523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17" name="Google Shape;117;p15"/>
          <p:cNvGrpSpPr/>
          <p:nvPr/>
        </p:nvGrpSpPr>
        <p:grpSpPr>
          <a:xfrm>
            <a:off x="5692200" y="2492376"/>
            <a:ext cx="2979050" cy="534900"/>
            <a:chOff x="5409700" y="1745975"/>
            <a:chExt cx="2979050" cy="5349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6504150" y="1818450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Description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409700" y="1745975"/>
              <a:ext cx="534900" cy="53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20" name="Google Shape;120;p15"/>
            <p:cNvCxnSpPr>
              <a:endCxn id="119" idx="6"/>
            </p:cNvCxnSpPr>
            <p:nvPr/>
          </p:nvCxnSpPr>
          <p:spPr>
            <a:xfrm rot="10800000">
              <a:off x="59446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21" name="Google Shape;121;p15"/>
          <p:cNvGrpSpPr/>
          <p:nvPr/>
        </p:nvGrpSpPr>
        <p:grpSpPr>
          <a:xfrm>
            <a:off x="3315471" y="1861889"/>
            <a:ext cx="303162" cy="303068"/>
            <a:chOff x="5642475" y="1435075"/>
            <a:chExt cx="481975" cy="481825"/>
          </a:xfrm>
        </p:grpSpPr>
        <p:sp>
          <p:nvSpPr>
            <p:cNvPr id="122" name="Google Shape;122;p1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709213" y="1745975"/>
            <a:ext cx="3025288" cy="785875"/>
            <a:chOff x="709213" y="1745975"/>
            <a:chExt cx="3025288" cy="785875"/>
          </a:xfrm>
        </p:grpSpPr>
        <p:sp>
          <p:nvSpPr>
            <p:cNvPr id="126" name="Google Shape;126;p15"/>
            <p:cNvSpPr/>
            <p:nvPr/>
          </p:nvSpPr>
          <p:spPr>
            <a:xfrm>
              <a:off x="3199600" y="1745975"/>
              <a:ext cx="534900" cy="53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27" name="Google Shape;127;p15"/>
            <p:cNvCxnSpPr>
              <a:stCxn id="126" idx="2"/>
            </p:cNvCxnSpPr>
            <p:nvPr/>
          </p:nvCxnSpPr>
          <p:spPr>
            <a:xfrm rot="10800000">
              <a:off x="27097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128" name="Google Shape;128;p15"/>
            <p:cNvGrpSpPr/>
            <p:nvPr/>
          </p:nvGrpSpPr>
          <p:grpSpPr>
            <a:xfrm>
              <a:off x="709213" y="1766850"/>
              <a:ext cx="1885650" cy="765000"/>
              <a:chOff x="3589500" y="1685187"/>
              <a:chExt cx="1885650" cy="765000"/>
            </a:xfrm>
          </p:grpSpPr>
          <p:sp>
            <p:nvSpPr>
              <p:cNvPr id="129" name="Google Shape;129;p15"/>
              <p:cNvSpPr txBox="1"/>
              <p:nvPr/>
            </p:nvSpPr>
            <p:spPr>
              <a:xfrm>
                <a:off x="3590550" y="1685187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" name="Google Shape;130;p15"/>
              <p:cNvSpPr txBox="1"/>
              <p:nvPr/>
            </p:nvSpPr>
            <p:spPr>
              <a:xfrm>
                <a:off x="3589500" y="1754463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Introduction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1" name="Google Shape;131;p15"/>
          <p:cNvGrpSpPr/>
          <p:nvPr/>
        </p:nvGrpSpPr>
        <p:grpSpPr>
          <a:xfrm>
            <a:off x="928275" y="3320875"/>
            <a:ext cx="3058575" cy="534900"/>
            <a:chOff x="4158375" y="1229725"/>
            <a:chExt cx="3058575" cy="534900"/>
          </a:xfrm>
        </p:grpSpPr>
        <p:sp>
          <p:nvSpPr>
            <p:cNvPr id="132" name="Google Shape;132;p15"/>
            <p:cNvSpPr txBox="1"/>
            <p:nvPr/>
          </p:nvSpPr>
          <p:spPr>
            <a:xfrm>
              <a:off x="4158375" y="1319875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Live Demo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682050" y="1229725"/>
              <a:ext cx="534900" cy="53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34" name="Google Shape;134;p15"/>
            <p:cNvCxnSpPr/>
            <p:nvPr/>
          </p:nvCxnSpPr>
          <p:spPr>
            <a:xfrm rot="10800000" flipH="1">
              <a:off x="6322702" y="1497175"/>
              <a:ext cx="358800" cy="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35" name="Google Shape;135;p15"/>
          <p:cNvSpPr txBox="1"/>
          <p:nvPr/>
        </p:nvSpPr>
        <p:spPr>
          <a:xfrm>
            <a:off x="3258850" y="1797875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3511200" y="3372775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Roboto"/>
                <a:ea typeface="Roboto"/>
                <a:cs typeface="Roboto"/>
                <a:sym typeface="Roboto"/>
              </a:rPr>
              <a:t>5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5597881" y="1758153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3014225" y="2617325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741050" y="2551349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6504150" y="3384876"/>
            <a:ext cx="1884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 dirty="0" smtClean="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Enhancement</a:t>
            </a:r>
            <a:endParaRPr lang="en-US" sz="1700" dirty="0">
              <a:solidFill>
                <a:srgbClr val="FCBD2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41" name="Google Shape;141;p15"/>
          <p:cNvCxnSpPr/>
          <p:nvPr/>
        </p:nvCxnSpPr>
        <p:spPr>
          <a:xfrm rot="10800000">
            <a:off x="5788600" y="3588325"/>
            <a:ext cx="489900" cy="0"/>
          </a:xfrm>
          <a:prstGeom prst="straightConnector1">
            <a:avLst/>
          </a:prstGeom>
          <a:noFill/>
          <a:ln w="9525" cap="flat" cmpd="sng">
            <a:solidFill>
              <a:srgbClr val="FCBD24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15;p15"/>
          <p:cNvSpPr/>
          <p:nvPr/>
        </p:nvSpPr>
        <p:spPr>
          <a:xfrm>
            <a:off x="5271810" y="3294726"/>
            <a:ext cx="534900" cy="534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5332913" y="3346626"/>
            <a:ext cx="4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Roboto"/>
                <a:ea typeface="Roboto"/>
                <a:cs typeface="Roboto"/>
                <a:sym typeface="Roboto"/>
              </a:rPr>
              <a:t>6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17" y="1369742"/>
            <a:ext cx="4681056" cy="3510792"/>
          </a:xfrm>
          <a:prstGeom prst="rect">
            <a:avLst/>
          </a:prstGeom>
        </p:spPr>
      </p:pic>
      <p:sp>
        <p:nvSpPr>
          <p:cNvPr id="148" name="Google Shape;148;p16"/>
          <p:cNvSpPr txBox="1">
            <a:spLocks noGrp="1"/>
          </p:cNvSpPr>
          <p:nvPr>
            <p:ph type="ctrTitle"/>
          </p:nvPr>
        </p:nvSpPr>
        <p:spPr>
          <a:xfrm>
            <a:off x="443150" y="967850"/>
            <a:ext cx="7722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1.1.Construction project management software</a:t>
            </a:r>
            <a:endParaRPr sz="2400" u="sng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1"/>
          </p:nvPr>
        </p:nvSpPr>
        <p:spPr>
          <a:xfrm>
            <a:off x="443150" y="1565138"/>
            <a:ext cx="3226200" cy="31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 the construction business, when you don't execute your plan well, things will slip through the cracks, literally! Watch your projects become a towering success using </a:t>
            </a:r>
            <a:r>
              <a:rPr lang="en" sz="1500" dirty="0" smtClean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C-ALPHA </a:t>
            </a:r>
            <a:r>
              <a:rPr lang="en" sz="1500" dirty="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Projects</a:t>
            </a:r>
            <a:endParaRPr sz="1500" dirty="0">
              <a:highlight>
                <a:schemeClr val="lt1"/>
              </a:highlight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ctrTitle"/>
          </p:nvPr>
        </p:nvSpPr>
        <p:spPr>
          <a:xfrm>
            <a:off x="155150" y="278450"/>
            <a:ext cx="44244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900" b="1" u="sng">
                <a:solidFill>
                  <a:srgbClr val="1C458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1.Introduction:</a:t>
            </a:r>
            <a:endParaRPr sz="2900" b="1" u="sng">
              <a:solidFill>
                <a:srgbClr val="1C4587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 idx="4294967295"/>
          </p:nvPr>
        </p:nvSpPr>
        <p:spPr>
          <a:xfrm>
            <a:off x="293950" y="496875"/>
            <a:ext cx="83814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1.2.Issues facing the construction industry</a:t>
            </a:r>
            <a:endParaRPr sz="2400" u="sng">
              <a:solidFill>
                <a:srgbClr val="1155CC"/>
              </a:solidFill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32350" y="1606025"/>
            <a:ext cx="4243800" cy="2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Web of dependencies: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 dirty="0">
                <a:solidFill>
                  <a:srgbClr val="666666"/>
                </a:solidFill>
              </a:rPr>
              <a:t>You often find yourself trapped in trying to  track and manage never-ending dependencies</a:t>
            </a:r>
            <a:endParaRPr sz="2050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5" y="1606025"/>
            <a:ext cx="604200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025" y="1606025"/>
            <a:ext cx="1078925" cy="6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5080400" y="1277975"/>
            <a:ext cx="42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4880000" y="1524900"/>
            <a:ext cx="41022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dk1"/>
                </a:solidFill>
              </a:rPr>
              <a:t>Time is money: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You can't afford to postpone operations without huge expense overruns. 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Unmet deadlines often mean unplanned expenditures.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461575" y="1625725"/>
            <a:ext cx="4243800" cy="29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dirty="0">
                <a:solidFill>
                  <a:schemeClr val="dk1"/>
                </a:solidFill>
              </a:rPr>
              <a:t>3. </a:t>
            </a:r>
            <a:r>
              <a:rPr lang="en" sz="2200" dirty="0">
                <a:solidFill>
                  <a:schemeClr val="dk1"/>
                </a:solidFill>
              </a:rPr>
              <a:t>What? Who? When?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What's happening at the construction site right now? 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Who is supposed to ship the material? 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When is the meeting scheduled? </a:t>
            </a:r>
            <a:endParaRPr sz="205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4915575" y="1572000"/>
            <a:ext cx="38403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dirty="0">
                <a:solidFill>
                  <a:schemeClr val="dk1"/>
                </a:solidFill>
              </a:rPr>
              <a:t>4. </a:t>
            </a:r>
            <a:r>
              <a:rPr lang="en" sz="2200" dirty="0">
                <a:solidFill>
                  <a:schemeClr val="dk1"/>
                </a:solidFill>
              </a:rPr>
              <a:t>But he said so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Multiple people work on a single project.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Miscommunication can lead to serious flops when the right information isn't communicated to the right people at the right time</a:t>
            </a:r>
            <a:r>
              <a:rPr lang="en" sz="1300" dirty="0">
                <a:solidFill>
                  <a:srgbClr val="434343"/>
                </a:solidFill>
              </a:rPr>
              <a:t>.</a:t>
            </a:r>
            <a:endParaRPr sz="2050" dirty="0">
              <a:solidFill>
                <a:srgbClr val="434343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0" y="1625725"/>
            <a:ext cx="604200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775" y="1506075"/>
            <a:ext cx="906300" cy="6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>
            <a:spLocks noGrp="1"/>
          </p:cNvSpPr>
          <p:nvPr>
            <p:ph type="title" idx="4294967295"/>
          </p:nvPr>
        </p:nvSpPr>
        <p:spPr>
          <a:xfrm>
            <a:off x="293950" y="496875"/>
            <a:ext cx="83814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1.2.Issues facing the construction industry</a:t>
            </a:r>
            <a:endParaRPr sz="2400" u="sng" dirty="0">
              <a:solidFill>
                <a:srgbClr val="1155CC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r>
              <a:rPr lang="en" b="1" u="sng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1" u="sng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51" name="Google Shape;451;p26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452" name="Google Shape;452;p26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453" name="Google Shape;453;p26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26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 txBox="1"/>
            <p:nvPr/>
          </p:nvSpPr>
          <p:spPr>
            <a:xfrm>
              <a:off x="4699013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57" name="Google Shape;457;p26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458" name="Google Shape;458;p26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459" name="Google Shape;459;p26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6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464" name="Google Shape;464;p26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465" name="Google Shape;465;p26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" name="Google Shape;467;p26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470" name="Google Shape;470;p26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471" name="Google Shape;471;p26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" name="Google Shape;473;p26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5" name="Google Shape;475;p26"/>
          <p:cNvGrpSpPr/>
          <p:nvPr/>
        </p:nvGrpSpPr>
        <p:grpSpPr>
          <a:xfrm>
            <a:off x="5476725" y="1576992"/>
            <a:ext cx="2954150" cy="855521"/>
            <a:chOff x="5476725" y="1576992"/>
            <a:chExt cx="2954150" cy="855521"/>
          </a:xfrm>
        </p:grpSpPr>
        <p:grpSp>
          <p:nvGrpSpPr>
            <p:cNvPr id="476" name="Google Shape;476;p26"/>
            <p:cNvGrpSpPr/>
            <p:nvPr/>
          </p:nvGrpSpPr>
          <p:grpSpPr>
            <a:xfrm>
              <a:off x="6348644" y="1576992"/>
              <a:ext cx="2082231" cy="855521"/>
              <a:chOff x="6348644" y="1164913"/>
              <a:chExt cx="2082231" cy="855521"/>
            </a:xfrm>
          </p:grpSpPr>
          <p:sp>
            <p:nvSpPr>
              <p:cNvPr id="477" name="Google Shape;477;p26"/>
              <p:cNvSpPr txBox="1"/>
              <p:nvPr/>
            </p:nvSpPr>
            <p:spPr>
              <a:xfrm>
                <a:off x="6348644" y="1430334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 can reach the </a:t>
                </a:r>
                <a:r>
                  <a:rPr lang="en" sz="13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right </a:t>
                </a:r>
                <a:r>
                  <a:rPr lang="en" sz="13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work flow easily.</a:t>
                </a:r>
                <a:endParaRPr sz="13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78" name="Google Shape;478;p26"/>
              <p:cNvSpPr txBox="1"/>
              <p:nvPr/>
            </p:nvSpPr>
            <p:spPr>
              <a:xfrm>
                <a:off x="6351275" y="116491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Easy to use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479" name="Google Shape;479;p26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0" name="Google Shape;480;p26"/>
          <p:cNvGrpSpPr/>
          <p:nvPr/>
        </p:nvGrpSpPr>
        <p:grpSpPr>
          <a:xfrm>
            <a:off x="6297825" y="3225447"/>
            <a:ext cx="2133050" cy="863315"/>
            <a:chOff x="6297825" y="3225447"/>
            <a:chExt cx="2133050" cy="863315"/>
          </a:xfrm>
        </p:grpSpPr>
        <p:grpSp>
          <p:nvGrpSpPr>
            <p:cNvPr id="481" name="Google Shape;481;p26"/>
            <p:cNvGrpSpPr/>
            <p:nvPr/>
          </p:nvGrpSpPr>
          <p:grpSpPr>
            <a:xfrm>
              <a:off x="6348644" y="3225447"/>
              <a:ext cx="2082231" cy="863315"/>
              <a:chOff x="6348644" y="2810750"/>
              <a:chExt cx="2082231" cy="863315"/>
            </a:xfrm>
          </p:grpSpPr>
          <p:sp>
            <p:nvSpPr>
              <p:cNvPr id="482" name="Google Shape;482;p26"/>
              <p:cNvSpPr txBox="1"/>
              <p:nvPr/>
            </p:nvSpPr>
            <p:spPr>
              <a:xfrm>
                <a:off x="6348644" y="3083965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latin typeface="Roboto"/>
                    <a:ea typeface="Roboto"/>
                    <a:cs typeface="Roboto"/>
                    <a:sym typeface="Roboto"/>
                  </a:rPr>
                  <a:t>It is compatible with other softwares  like Primavera P6.</a:t>
                </a:r>
                <a:endParaRPr sz="13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26"/>
              <p:cNvSpPr txBox="1"/>
              <p:nvPr/>
            </p:nvSpPr>
            <p:spPr>
              <a:xfrm>
                <a:off x="6351275" y="28107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Compatible 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484" name="Google Shape;484;p26"/>
            <p:cNvCxnSpPr/>
            <p:nvPr/>
          </p:nvCxnSpPr>
          <p:spPr>
            <a:xfrm rot="10800000">
              <a:off x="6297825" y="3242400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" name="Google Shape;485;p26"/>
          <p:cNvGrpSpPr/>
          <p:nvPr/>
        </p:nvGrpSpPr>
        <p:grpSpPr>
          <a:xfrm>
            <a:off x="706147" y="1585119"/>
            <a:ext cx="2135878" cy="839268"/>
            <a:chOff x="706147" y="1585119"/>
            <a:chExt cx="2135878" cy="839268"/>
          </a:xfrm>
        </p:grpSpPr>
        <p:grpSp>
          <p:nvGrpSpPr>
            <p:cNvPr id="486" name="Google Shape;486;p26"/>
            <p:cNvGrpSpPr/>
            <p:nvPr/>
          </p:nvGrpSpPr>
          <p:grpSpPr>
            <a:xfrm>
              <a:off x="706147" y="1585119"/>
              <a:ext cx="2089253" cy="839268"/>
              <a:chOff x="706147" y="1999175"/>
              <a:chExt cx="2089253" cy="839268"/>
            </a:xfrm>
          </p:grpSpPr>
          <p:sp>
            <p:nvSpPr>
              <p:cNvPr id="487" name="Google Shape;487;p26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 has more Productivity rate to make time schedule.</a:t>
                </a:r>
                <a:endParaRPr sz="12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88" name="Google Shape;488;p26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0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Saving Time</a:t>
                </a:r>
                <a:endParaRPr sz="1700">
                  <a:solidFill>
                    <a:srgbClr val="FF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489" name="Google Shape;489;p26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" name="Google Shape;490;p26"/>
          <p:cNvGrpSpPr/>
          <p:nvPr/>
        </p:nvGrpSpPr>
        <p:grpSpPr>
          <a:xfrm>
            <a:off x="706147" y="3225675"/>
            <a:ext cx="2964553" cy="862860"/>
            <a:chOff x="706147" y="3225675"/>
            <a:chExt cx="2964553" cy="862860"/>
          </a:xfrm>
        </p:grpSpPr>
        <p:grpSp>
          <p:nvGrpSpPr>
            <p:cNvPr id="491" name="Google Shape;491;p26"/>
            <p:cNvGrpSpPr/>
            <p:nvPr/>
          </p:nvGrpSpPr>
          <p:grpSpPr>
            <a:xfrm>
              <a:off x="706147" y="3225675"/>
              <a:ext cx="2089253" cy="862860"/>
              <a:chOff x="706147" y="3634450"/>
              <a:chExt cx="2089253" cy="862860"/>
            </a:xfrm>
          </p:grpSpPr>
          <p:sp>
            <p:nvSpPr>
              <p:cNvPr id="492" name="Google Shape;492;p26"/>
              <p:cNvSpPr txBox="1"/>
              <p:nvPr/>
            </p:nvSpPr>
            <p:spPr>
              <a:xfrm>
                <a:off x="706147" y="3907210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Available Online .</a:t>
                </a:r>
                <a:endParaRPr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93" name="Google Shape;493;p26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Free Open Source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494" name="Google Shape;494;p26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5" name="Google Shape;495;p26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496" name="Google Shape;496;p26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" name="Google Shape;503;p26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504" name="Google Shape;504;p26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" name="Google Shape;509;p26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510" name="Google Shape;510;p2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2" name="Google Shape;512;p26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513" name="Google Shape;513;p2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15" name="Google Shape;5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"/>
          <p:cNvSpPr txBox="1">
            <a:spLocks noGrp="1"/>
          </p:cNvSpPr>
          <p:nvPr>
            <p:ph type="title"/>
          </p:nvPr>
        </p:nvSpPr>
        <p:spPr>
          <a:xfrm>
            <a:off x="308100" y="550100"/>
            <a:ext cx="3990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. C-ALPHA </a:t>
            </a:r>
            <a:r>
              <a:rPr lang="en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Scope:</a:t>
            </a:r>
            <a:endParaRPr b="1" u="sng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5353246" y="1356375"/>
            <a:ext cx="283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000" dirty="0" smtClean="0">
                <a:latin typeface="Roboto"/>
                <a:ea typeface="Roboto"/>
                <a:cs typeface="Roboto"/>
                <a:sym typeface="Roboto"/>
              </a:rPr>
              <a:t>.2.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Time Schedule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671" y="2080351"/>
            <a:ext cx="3912650" cy="26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273" y="91085"/>
            <a:ext cx="526728" cy="7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39;p25"/>
          <p:cNvSpPr txBox="1"/>
          <p:nvPr/>
        </p:nvSpPr>
        <p:spPr>
          <a:xfrm>
            <a:off x="492211" y="1356375"/>
            <a:ext cx="283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000" dirty="0" smtClean="0">
                <a:latin typeface="Roboto"/>
                <a:ea typeface="Roboto"/>
                <a:cs typeface="Roboto"/>
                <a:sym typeface="Roboto"/>
              </a:rPr>
              <a:t>.1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2000" dirty="0" smtClean="0">
                <a:latin typeface="Roboto"/>
                <a:ea typeface="Roboto"/>
                <a:cs typeface="Roboto"/>
                <a:sym typeface="Roboto"/>
              </a:rPr>
              <a:t>Task Management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0" y="2461421"/>
            <a:ext cx="3718672" cy="1859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8;p25"/>
          <p:cNvSpPr txBox="1">
            <a:spLocks/>
          </p:cNvSpPr>
          <p:nvPr/>
        </p:nvSpPr>
        <p:spPr>
          <a:xfrm>
            <a:off x="308100" y="550099"/>
            <a:ext cx="6166272" cy="46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b="1" u="sng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b="1" u="sng" dirty="0" smtClean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. C-ALPHA Scope cont..</a:t>
            </a:r>
            <a:endParaRPr lang="en-US" b="1" u="sng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97992" y="1366886"/>
            <a:ext cx="4164250" cy="3725053"/>
            <a:chOff x="630488" y="1282803"/>
            <a:chExt cx="4164250" cy="3725053"/>
          </a:xfrm>
        </p:grpSpPr>
        <p:sp>
          <p:nvSpPr>
            <p:cNvPr id="6" name="Google Shape;440;p25"/>
            <p:cNvSpPr txBox="1"/>
            <p:nvPr/>
          </p:nvSpPr>
          <p:spPr>
            <a:xfrm>
              <a:off x="630488" y="1282803"/>
              <a:ext cx="416425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latin typeface="Roboto"/>
                  <a:ea typeface="Roboto"/>
                  <a:cs typeface="Roboto"/>
                  <a:sym typeface="Roboto"/>
                </a:rPr>
                <a:t>3.4. </a:t>
              </a:r>
              <a:r>
                <a:rPr lang="en" sz="2000" dirty="0">
                  <a:latin typeface="Roboto"/>
                  <a:ea typeface="Roboto"/>
                  <a:cs typeface="Roboto"/>
                  <a:sym typeface="Roboto"/>
                </a:rPr>
                <a:t>Resource </a:t>
              </a:r>
              <a:r>
                <a:rPr lang="en" sz="2000" dirty="0" smtClean="0">
                  <a:latin typeface="Roboto"/>
                  <a:ea typeface="Roboto"/>
                  <a:cs typeface="Roboto"/>
                  <a:sym typeface="Roboto"/>
                </a:rPr>
                <a:t>Analysis &amp;Allocation</a:t>
              </a: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" name="Google Shape;44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06938" y="1864702"/>
              <a:ext cx="2214775" cy="14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4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411" y="3374702"/>
              <a:ext cx="1959825" cy="163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4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9888" y="2449952"/>
              <a:ext cx="1704850" cy="1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539411" y="1366886"/>
            <a:ext cx="3738202" cy="3051296"/>
            <a:chOff x="5027426" y="1282803"/>
            <a:chExt cx="3738202" cy="3051296"/>
          </a:xfrm>
        </p:grpSpPr>
        <p:sp>
          <p:nvSpPr>
            <p:cNvPr id="4" name="Google Shape;439;p25"/>
            <p:cNvSpPr txBox="1"/>
            <p:nvPr/>
          </p:nvSpPr>
          <p:spPr>
            <a:xfrm>
              <a:off x="5027426" y="1282803"/>
              <a:ext cx="3738202" cy="808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000" dirty="0" smtClean="0">
                  <a:latin typeface="Roboto"/>
                  <a:ea typeface="Roboto"/>
                  <a:cs typeface="Roboto"/>
                  <a:sym typeface="Roboto"/>
                </a:rPr>
                <a:t>3.3. Planned </a:t>
              </a:r>
              <a:r>
                <a:rPr lang="en-US" sz="2000" dirty="0">
                  <a:latin typeface="Roboto"/>
                  <a:ea typeface="Roboto"/>
                  <a:cs typeface="Roboto"/>
                </a:rPr>
                <a:t>Budget </a:t>
              </a:r>
              <a:r>
                <a:rPr lang="en-US" sz="2000" dirty="0" smtClean="0">
                  <a:latin typeface="Roboto"/>
                  <a:ea typeface="Roboto"/>
                  <a:cs typeface="Roboto"/>
                </a:rPr>
                <a:t>Tracking</a:t>
              </a:r>
              <a:r>
                <a:rPr lang="en-US" sz="2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smtClean="0">
                  <a:latin typeface="Roboto"/>
                  <a:ea typeface="Roboto"/>
                  <a:cs typeface="Roboto"/>
                  <a:sym typeface="Roboto"/>
                </a:rPr>
                <a:t>Method </a:t>
              </a:r>
              <a:endParaRPr lang="en-US" sz="2000" dirty="0">
                <a:latin typeface="Roboto"/>
                <a:ea typeface="Roboto"/>
                <a:cs typeface="Roboto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426" y="2415304"/>
              <a:ext cx="3488718" cy="1918795"/>
            </a:xfrm>
            <a:prstGeom prst="rect">
              <a:avLst/>
            </a:prstGeom>
          </p:spPr>
        </p:pic>
      </p:grpSp>
      <p:pic>
        <p:nvPicPr>
          <p:cNvPr id="11" name="Google Shape;4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3273" y="80575"/>
            <a:ext cx="526728" cy="79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6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4169</TotalTime>
  <Words>590</Words>
  <Application>Microsoft Office PowerPoint</Application>
  <PresentationFormat>On-screen Show (16:9)</PresentationFormat>
  <Paragraphs>138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 Extra Condensed Medium</vt:lpstr>
      <vt:lpstr>Arial</vt:lpstr>
      <vt:lpstr>Times New Roman</vt:lpstr>
      <vt:lpstr>Fira Sans Extra Condensed SemiBold</vt:lpstr>
      <vt:lpstr>Roboto</vt:lpstr>
      <vt:lpstr>Fira Sans Extra Condensed</vt:lpstr>
      <vt:lpstr>Project Management Infographics by Slidesgo</vt:lpstr>
      <vt:lpstr> </vt:lpstr>
      <vt:lpstr>PowerPoint Presentation</vt:lpstr>
      <vt:lpstr>Table Of Content</vt:lpstr>
      <vt:lpstr>1.1.Construction project management software</vt:lpstr>
      <vt:lpstr>1.2.Issues facing the construction industry</vt:lpstr>
      <vt:lpstr>1.2.Issues facing the construction industry</vt:lpstr>
      <vt:lpstr>2. Business overview</vt:lpstr>
      <vt:lpstr>3. C-ALPHA Scope:</vt:lpstr>
      <vt:lpstr>PowerPoint Presentation</vt:lpstr>
      <vt:lpstr>PowerPoint Presentation</vt:lpstr>
      <vt:lpstr>4.1. Used Technologies</vt:lpstr>
      <vt:lpstr>4.2. C-ALPHA Features</vt:lpstr>
      <vt:lpstr>4.3. C-ALPHA Sequence</vt:lpstr>
      <vt:lpstr>4.4. C-ALPHA Inputs </vt:lpstr>
      <vt:lpstr>4.5. C-ALPHA Outputs </vt:lpstr>
      <vt:lpstr>5. Live Demo</vt:lpstr>
      <vt:lpstr>6. Future Work</vt:lpstr>
      <vt:lpstr>6. Future Work Cont..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C-Alpha</dc:title>
  <dc:creator>Wesam Morsy</dc:creator>
  <cp:lastModifiedBy>Wesam Morsy</cp:lastModifiedBy>
  <cp:revision>34</cp:revision>
  <dcterms:modified xsi:type="dcterms:W3CDTF">2022-07-04T13:07:21Z</dcterms:modified>
</cp:coreProperties>
</file>